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2" r:id="rId5"/>
    <p:sldId id="276" r:id="rId6"/>
    <p:sldId id="277" r:id="rId7"/>
    <p:sldId id="279" r:id="rId8"/>
    <p:sldId id="294" r:id="rId9"/>
    <p:sldId id="281" r:id="rId10"/>
    <p:sldId id="282" r:id="rId11"/>
    <p:sldId id="296" r:id="rId12"/>
    <p:sldId id="297" r:id="rId13"/>
    <p:sldId id="298" r:id="rId14"/>
    <p:sldId id="284" r:id="rId15"/>
    <p:sldId id="293" r:id="rId16"/>
    <p:sldId id="288" r:id="rId17"/>
    <p:sldId id="28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2FE"/>
    <a:srgbClr val="82CFFF"/>
    <a:srgbClr val="44678D"/>
    <a:srgbClr val="E5F6FF"/>
    <a:srgbClr val="446992"/>
    <a:srgbClr val="AEC2D8"/>
    <a:srgbClr val="98432A"/>
    <a:srgbClr val="D84400"/>
    <a:srgbClr val="263E5A"/>
    <a:srgbClr val="D6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-29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61DD8-56E8-44DB-8D68-9188DEA5050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C781-2765-427A-A960-385CE0D0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014797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7634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104157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43929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33793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53774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296002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7930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4C781-2765-427A-A960-385CE0D0C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5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165519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garima.sharma3839/viz/Employee_Attrition_Dashboard_17277820678510/IBMHRANALYTICSDASHBOARD?publish=y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00" y="859001"/>
            <a:ext cx="5257793" cy="2057441"/>
          </a:xfrm>
        </p:spPr>
        <p:txBody>
          <a:bodyPr/>
          <a:lstStyle/>
          <a:p>
            <a:r>
              <a:rPr lang="en-IN" i="1" dirty="0">
                <a:solidFill>
                  <a:srgbClr val="FF0000"/>
                </a:solidFill>
              </a:rPr>
              <a:t>P</a:t>
            </a:r>
            <a:r>
              <a:rPr lang="en-IN" i="1" dirty="0"/>
              <a:t>eople-</a:t>
            </a:r>
            <a:r>
              <a:rPr lang="en-IN" i="1" dirty="0">
                <a:solidFill>
                  <a:srgbClr val="FF0000"/>
                </a:solidFill>
              </a:rPr>
              <a:t>P</a:t>
            </a:r>
            <a:r>
              <a:rPr lang="en-IN" i="1" dirty="0"/>
              <a:t>ulse</a:t>
            </a:r>
            <a:r>
              <a:rPr lang="en-IN" dirty="0"/>
              <a:t> Analytics Firm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105395" cy="760288"/>
          </a:xfrm>
        </p:spPr>
        <p:txBody>
          <a:bodyPr/>
          <a:lstStyle/>
          <a:p>
            <a:r>
              <a:rPr lang="en-US" dirty="0"/>
              <a:t>Garima Sharma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2BF6665-7886-9F43-B438-3FC2DAAC620F}"/>
              </a:ext>
            </a:extLst>
          </p:cNvPr>
          <p:cNvSpPr txBox="1">
            <a:spLocks/>
          </p:cNvSpPr>
          <p:nvPr/>
        </p:nvSpPr>
        <p:spPr>
          <a:xfrm>
            <a:off x="1389200" y="3058172"/>
            <a:ext cx="4477081" cy="593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IBM HR Analytics – Employee Attrition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90E0-D003-8616-D2DC-6800419AE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" y="274955"/>
            <a:ext cx="11527972" cy="1115434"/>
          </a:xfrm>
        </p:spPr>
        <p:txBody>
          <a:bodyPr/>
          <a:lstStyle/>
          <a:p>
            <a:r>
              <a:rPr lang="en-IN" dirty="0"/>
              <a:t>Cross Validation Evaluation Metrics After SMOTE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7B712-EA79-F23E-A323-F1773DBB6BF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F0F4A-FB81-D1FC-EE0E-644CFDEC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49" y="2375297"/>
            <a:ext cx="3183519" cy="1653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190DC4-633C-D8EE-0CDE-C3706CC51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58" y="2375298"/>
            <a:ext cx="3183519" cy="1750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61015A-67BE-9367-4827-83CBCD47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75" y="2375297"/>
            <a:ext cx="3285176" cy="16537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29FC27-77A1-E967-AA75-E328898163FC}"/>
              </a:ext>
            </a:extLst>
          </p:cNvPr>
          <p:cNvSpPr/>
          <p:nvPr/>
        </p:nvSpPr>
        <p:spPr>
          <a:xfrm>
            <a:off x="212749" y="2375297"/>
            <a:ext cx="3183518" cy="1653776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2C1965-C632-4247-D93F-BACB04A2E254}"/>
              </a:ext>
            </a:extLst>
          </p:cNvPr>
          <p:cNvSpPr/>
          <p:nvPr/>
        </p:nvSpPr>
        <p:spPr>
          <a:xfrm>
            <a:off x="4010257" y="2375297"/>
            <a:ext cx="3183517" cy="1750936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1D99-EF29-64E6-802D-1CC4F1F7D179}"/>
              </a:ext>
            </a:extLst>
          </p:cNvPr>
          <p:cNvSpPr/>
          <p:nvPr/>
        </p:nvSpPr>
        <p:spPr>
          <a:xfrm>
            <a:off x="7630475" y="2377205"/>
            <a:ext cx="3285176" cy="1720116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28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Learnings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pPr lvl="0"/>
            <a:r>
              <a:rPr lang="en-US" dirty="0">
                <a:ea typeface="+mj-ea"/>
                <a:cs typeface="+mj-cs"/>
              </a:rPr>
              <a:t>Picking of right dataset and analyzing thoroughly before starting randomly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/>
              <a:t>Time Management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>
                <a:ea typeface="+mj-ea"/>
                <a:cs typeface="+mj-cs"/>
              </a:rPr>
              <a:t>Completing the task in given time  is the biggest challenge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/>
              <a:t>Work Approach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/>
              <a:t>Selecting how to proceed with the steps to achieve the targeted goal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/>
              <a:t>Feature selection and model training methods 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/>
              <a:t>Keys Insight selection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/>
              <a:t>Selecting only  the key insights for the </a:t>
            </a:r>
          </a:p>
          <a:p>
            <a:r>
              <a:rPr lang="en-US" dirty="0"/>
              <a:t>Presentation.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2066625"/>
            <a:ext cx="10515600" cy="859536"/>
          </a:xfrm>
          <a:prstGeom prst="rect">
            <a:avLst/>
          </a:prstGeom>
          <a:noFill/>
          <a:ln w="285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268" y="282668"/>
            <a:ext cx="6845429" cy="1049866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C0C9F5-35B4-37CE-C2B5-644B92A79C1F}"/>
              </a:ext>
            </a:extLst>
          </p:cNvPr>
          <p:cNvSpPr txBox="1"/>
          <p:nvPr/>
        </p:nvSpPr>
        <p:spPr>
          <a:xfrm>
            <a:off x="4250268" y="2133600"/>
            <a:ext cx="7265458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More Data can be collected so that we have more findings.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Can also have other columns like Feedback and Survey from employee.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Regularly audit the data to check for inconsistencies, missing values, or outliers that could distort the analysis.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Wellness Programs for employees.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77" y="529148"/>
            <a:ext cx="3368773" cy="80136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7164665" y="2843026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F32B1-C57C-B4FC-8028-76CA1E995E15}"/>
              </a:ext>
            </a:extLst>
          </p:cNvPr>
          <p:cNvSpPr txBox="1"/>
          <p:nvPr/>
        </p:nvSpPr>
        <p:spPr>
          <a:xfrm>
            <a:off x="348721" y="1752600"/>
            <a:ext cx="6023504" cy="39703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Dataset had class imbalance where one class significantly outnumbers the other.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Accuracy of model is good but still model is not a good performer do due to class imbalance.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Dataset size is small.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After Class Imbalance the Model’s performance increased with respect to other parameters too.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</a:t>
            </a:r>
            <a:endParaRPr lang="en-IN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7" name="Picture Placeholder 16" descr="Woman wearing earphones">
            <a:extLst>
              <a:ext uri="{FF2B5EF4-FFF2-40B4-BE49-F238E27FC236}">
                <a16:creationId xmlns:a16="http://schemas.microsoft.com/office/drawing/2014/main" id="{A071F4B9-CF97-E74D-2EA5-F67297CF636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 l="20036" r="20036"/>
          <a:stretch>
            <a:fillRect/>
          </a:stretch>
        </p:blipFill>
        <p:spPr>
          <a:xfrm>
            <a:off x="8297241" y="529148"/>
            <a:ext cx="3031967" cy="3376102"/>
          </a:xfr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429000"/>
            <a:ext cx="3752850" cy="1879791"/>
          </a:xfrm>
        </p:spPr>
        <p:txBody>
          <a:bodyPr/>
          <a:lstStyle/>
          <a:p>
            <a:r>
              <a:rPr lang="en-US" dirty="0"/>
              <a:t>Garima Sharma</a:t>
            </a:r>
          </a:p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789202"/>
            <a:ext cx="5117162" cy="1325563"/>
          </a:xfrm>
        </p:spPr>
        <p:txBody>
          <a:bodyPr/>
          <a:lstStyle/>
          <a:p>
            <a:r>
              <a:rPr lang="en-US" altLang="zh-CN" dirty="0"/>
              <a:t>Company Overview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1" y="2304836"/>
            <a:ext cx="5260370" cy="33880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is a multinational technology company, known for pioneering innovation in IT solutions and services.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Employed approximately 282000 people worldwide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&amp; Data Expertise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hardware, software, and consulting services to help businesses undergo digital transformation.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presence in over 170 countries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66875" y="2571750"/>
            <a:ext cx="2638425" cy="2200275"/>
          </a:xfrm>
        </p:spPr>
        <p:txBody>
          <a:bodyPr/>
          <a:lstStyle/>
          <a:p>
            <a:r>
              <a:rPr lang="en-US" sz="3600" dirty="0">
                <a:latin typeface="+mj-lt"/>
              </a:rPr>
              <a:t>Business Problem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EE2047-4D63-2A5D-5AB6-1978DB415AA9}"/>
              </a:ext>
            </a:extLst>
          </p:cNvPr>
          <p:cNvSpPr txBox="1"/>
          <p:nvPr/>
        </p:nvSpPr>
        <p:spPr>
          <a:xfrm>
            <a:off x="6400800" y="1632155"/>
            <a:ext cx="520949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Attrition can significantly impact a company's performance, productivity and workforce stability.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3C40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IBM, as a key player in the technology industry, faces the challenge of managing attrition to maintain its competitive advantage.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3C40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underlying causes and developing strategies to mitigate employee turnover.</a:t>
            </a:r>
            <a:endParaRPr lang="en-IN" sz="1600" dirty="0">
              <a:solidFill>
                <a:prstClr val="white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86" y="569576"/>
            <a:ext cx="10889796" cy="1418998"/>
          </a:xfrm>
        </p:spPr>
        <p:txBody>
          <a:bodyPr/>
          <a:lstStyle/>
          <a:p>
            <a:r>
              <a:rPr lang="en-IN" dirty="0"/>
              <a:t>Dataset Overview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18D12-0A98-0724-F951-890364627107}"/>
              </a:ext>
            </a:extLst>
          </p:cNvPr>
          <p:cNvSpPr txBox="1"/>
          <p:nvPr/>
        </p:nvSpPr>
        <p:spPr>
          <a:xfrm>
            <a:off x="989986" y="1988574"/>
            <a:ext cx="7069393" cy="25853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Dataset: IBM HR Analytics for Attrition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dirty="0">
              <a:solidFill>
                <a:srgbClr val="3C40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has 1470 rows and 27 Columns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 contains the demographics of the employee and relationship factors with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3C40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Handled the missing values, null values and cleaned the dataset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503" y="2565818"/>
            <a:ext cx="7264496" cy="1452511"/>
          </a:xfrm>
        </p:spPr>
        <p:txBody>
          <a:bodyPr/>
          <a:lstStyle/>
          <a:p>
            <a:br>
              <a:rPr lang="en-US" dirty="0">
                <a:solidFill>
                  <a:srgbClr val="0F62FE"/>
                </a:solidFill>
              </a:rPr>
            </a:br>
            <a:r>
              <a:rPr lang="en-IN" dirty="0" err="1">
                <a:solidFill>
                  <a:srgbClr val="0F62F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Employee_Attrition_Dashboard</a:t>
            </a:r>
            <a:r>
              <a:rPr lang="en-IN" dirty="0">
                <a:solidFill>
                  <a:srgbClr val="0F62F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Tableau Public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5</a:t>
            </a:fld>
            <a:endParaRPr lang="en-US" altLang="zh-CN" noProof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8D12B5E8-2B2F-D6DA-DDA1-1DF3AFE79C5E}"/>
              </a:ext>
            </a:extLst>
          </p:cNvPr>
          <p:cNvSpPr/>
          <p:nvPr/>
        </p:nvSpPr>
        <p:spPr>
          <a:xfrm>
            <a:off x="513207" y="3429000"/>
            <a:ext cx="1642342" cy="1513916"/>
          </a:xfrm>
          <a:prstGeom prst="hexagon">
            <a:avLst/>
          </a:prstGeom>
          <a:solidFill>
            <a:srgbClr val="E5F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E19F1-F50F-BB43-1BB3-19E2321D926C}"/>
              </a:ext>
            </a:extLst>
          </p:cNvPr>
          <p:cNvSpPr txBox="1"/>
          <p:nvPr/>
        </p:nvSpPr>
        <p:spPr>
          <a:xfrm>
            <a:off x="5057774" y="495300"/>
            <a:ext cx="7134225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4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Tableau Visualization Of Data Overview and Statistical Test</a:t>
            </a: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4A5438F-6832-A7AA-43DB-935EC5F7D3A7}"/>
              </a:ext>
            </a:extLst>
          </p:cNvPr>
          <p:cNvSpPr/>
          <p:nvPr/>
        </p:nvSpPr>
        <p:spPr>
          <a:xfrm>
            <a:off x="685800" y="2395330"/>
            <a:ext cx="2713383" cy="2415209"/>
          </a:xfrm>
          <a:prstGeom prst="hexagon">
            <a:avLst/>
          </a:prstGeom>
          <a:solidFill>
            <a:srgbClr val="82C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3C4043"/>
                </a:solidFill>
                <a:latin typeface="Inter"/>
              </a:rPr>
              <a:t>Features</a:t>
            </a:r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rgbClr val="3C4043"/>
                </a:solidFill>
                <a:latin typeface="Inter"/>
              </a:rPr>
              <a:t>selected based on statistical test</a:t>
            </a: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597F230-0C6F-F9F1-322D-3E9C5ED11B46}"/>
              </a:ext>
            </a:extLst>
          </p:cNvPr>
          <p:cNvSpPr/>
          <p:nvPr/>
        </p:nvSpPr>
        <p:spPr>
          <a:xfrm>
            <a:off x="3442253" y="2415209"/>
            <a:ext cx="2713383" cy="2415209"/>
          </a:xfrm>
          <a:prstGeom prst="hexagon">
            <a:avLst/>
          </a:prstGeom>
          <a:solidFill>
            <a:srgbClr val="82C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3C4043"/>
                </a:solidFill>
                <a:latin typeface="Inter"/>
              </a:rPr>
              <a:t>Dropped the Categorical column which had no association with the target column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E46C5B7A-8715-CE0E-006F-0FF188B02746}"/>
              </a:ext>
            </a:extLst>
          </p:cNvPr>
          <p:cNvSpPr/>
          <p:nvPr/>
        </p:nvSpPr>
        <p:spPr>
          <a:xfrm>
            <a:off x="6198706" y="2415208"/>
            <a:ext cx="2713383" cy="2415209"/>
          </a:xfrm>
          <a:prstGeom prst="hexagon">
            <a:avLst/>
          </a:prstGeom>
          <a:solidFill>
            <a:srgbClr val="82C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3C4043"/>
                </a:solidFill>
                <a:latin typeface="Inter"/>
              </a:rPr>
              <a:t>Dropped the Numerical column based on Upper Triangular Correlation matrix and statistical test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7B9A3ED0-44A8-48CD-5AFB-E94BE56E9D83}"/>
              </a:ext>
            </a:extLst>
          </p:cNvPr>
          <p:cNvSpPr/>
          <p:nvPr/>
        </p:nvSpPr>
        <p:spPr>
          <a:xfrm>
            <a:off x="8939378" y="2415208"/>
            <a:ext cx="2713383" cy="2415209"/>
          </a:xfrm>
          <a:prstGeom prst="hexagon">
            <a:avLst/>
          </a:prstGeom>
          <a:solidFill>
            <a:srgbClr val="82C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3C4043"/>
                </a:solidFill>
                <a:latin typeface="Inter"/>
              </a:rPr>
              <a:t>Splitted the Dataset into train and test for model building </a:t>
            </a:r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48" y="76130"/>
            <a:ext cx="11076513" cy="638245"/>
          </a:xfrm>
        </p:spPr>
        <p:txBody>
          <a:bodyPr/>
          <a:lstStyle/>
          <a:p>
            <a:r>
              <a:rPr lang="en-US" dirty="0"/>
              <a:t>Hyperparameter Tuning and Model Evaluation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F9BDE5-4784-714C-D9A1-7B1146F9DECF}"/>
              </a:ext>
            </a:extLst>
          </p:cNvPr>
          <p:cNvSpPr txBox="1"/>
          <p:nvPr/>
        </p:nvSpPr>
        <p:spPr>
          <a:xfrm>
            <a:off x="142813" y="1066295"/>
            <a:ext cx="76867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>
                <a:solidFill>
                  <a:schemeClr val="accent6"/>
                </a:solidFill>
                <a:ea typeface="+mj-ea"/>
                <a:cs typeface="+mj-cs"/>
              </a:rPr>
              <a:t>K-Nearest Neighbour(Grid Search and Cohen’s Kappa)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95D823-9F12-54CA-F06B-697B03175486}"/>
              </a:ext>
            </a:extLst>
          </p:cNvPr>
          <p:cNvSpPr txBox="1"/>
          <p:nvPr/>
        </p:nvSpPr>
        <p:spPr>
          <a:xfrm>
            <a:off x="76200" y="3660947"/>
            <a:ext cx="60198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>
                <a:solidFill>
                  <a:schemeClr val="accent6"/>
                </a:solidFill>
                <a:ea typeface="+mj-ea"/>
                <a:cs typeface="+mj-cs"/>
              </a:rPr>
              <a:t>Logistic Regression (Cohen’s Kappa)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E0A486D-9E5F-18DE-9092-F3DA1F1F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7" y="4118707"/>
            <a:ext cx="4304759" cy="234658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D97D8D1-B7C9-6C94-0684-54D5C9B99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332" y="4118706"/>
            <a:ext cx="3120658" cy="234657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093CF69-1072-23D0-0E7B-00AC718BE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255" y="4093806"/>
            <a:ext cx="3393332" cy="2402578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0859392B-308E-A7A2-3DFB-CABA1587B6B5}"/>
              </a:ext>
            </a:extLst>
          </p:cNvPr>
          <p:cNvSpPr/>
          <p:nvPr/>
        </p:nvSpPr>
        <p:spPr>
          <a:xfrm>
            <a:off x="4910332" y="1471499"/>
            <a:ext cx="2919219" cy="2101020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A3469A8-BDA5-0098-1F55-411502B62170}"/>
              </a:ext>
            </a:extLst>
          </p:cNvPr>
          <p:cNvSpPr/>
          <p:nvPr/>
        </p:nvSpPr>
        <p:spPr>
          <a:xfrm>
            <a:off x="8578291" y="1471499"/>
            <a:ext cx="3366296" cy="2101020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DCAE6BF-89E9-B4FA-15F2-3C5ADF2F61C8}"/>
              </a:ext>
            </a:extLst>
          </p:cNvPr>
          <p:cNvSpPr/>
          <p:nvPr/>
        </p:nvSpPr>
        <p:spPr>
          <a:xfrm>
            <a:off x="8578291" y="4093805"/>
            <a:ext cx="3366296" cy="2402577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7759070-027C-7696-97CA-6B8F5BB1D1EC}"/>
              </a:ext>
            </a:extLst>
          </p:cNvPr>
          <p:cNvSpPr/>
          <p:nvPr/>
        </p:nvSpPr>
        <p:spPr>
          <a:xfrm>
            <a:off x="4910332" y="4093805"/>
            <a:ext cx="3120658" cy="2402579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3E72A5E-15B0-5528-2781-3C0F30EAEF1D}"/>
              </a:ext>
            </a:extLst>
          </p:cNvPr>
          <p:cNvSpPr/>
          <p:nvPr/>
        </p:nvSpPr>
        <p:spPr>
          <a:xfrm>
            <a:off x="166881" y="1479145"/>
            <a:ext cx="4207604" cy="1977521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1E0A10A-4F02-8806-24D8-6893D714C665}"/>
              </a:ext>
            </a:extLst>
          </p:cNvPr>
          <p:cNvSpPr/>
          <p:nvPr/>
        </p:nvSpPr>
        <p:spPr>
          <a:xfrm>
            <a:off x="157134" y="4093805"/>
            <a:ext cx="4302472" cy="2371480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7D423CB-7508-FE19-03C1-476FA631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47" y="1479143"/>
            <a:ext cx="4207603" cy="193769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00EB85D-88E9-47D4-33E0-041D1B716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332" y="1466405"/>
            <a:ext cx="3064520" cy="210102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EAA74F3-6A91-18F6-E3BD-F46D78C40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8291" y="1417399"/>
            <a:ext cx="3366296" cy="21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DCC0-DDFF-F207-90D6-55E288B7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7423"/>
            <a:ext cx="12073466" cy="1115434"/>
          </a:xfrm>
        </p:spPr>
        <p:txBody>
          <a:bodyPr/>
          <a:lstStyle/>
          <a:p>
            <a:pPr algn="ctr"/>
            <a:r>
              <a:rPr lang="en-IN" dirty="0"/>
              <a:t>Hyperparameter Tuning and Model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EAF82-1648-2027-269B-D03D83427DA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45FB2-6AA8-48E5-EFC5-E4F81709ECA5}"/>
              </a:ext>
            </a:extLst>
          </p:cNvPr>
          <p:cNvSpPr txBox="1"/>
          <p:nvPr/>
        </p:nvSpPr>
        <p:spPr>
          <a:xfrm>
            <a:off x="-1" y="1216904"/>
            <a:ext cx="6886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>
                <a:solidFill>
                  <a:schemeClr val="accent6"/>
                </a:solidFill>
                <a:ea typeface="+mj-ea"/>
                <a:cs typeface="+mj-cs"/>
              </a:rPr>
              <a:t>Random Forest Classifier (Grid Search and Cappa Cohen’s)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846BC-7D9D-9414-81E2-1F2BD321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" y="1751845"/>
            <a:ext cx="3734153" cy="1885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6A5387-CA81-9D25-AB4D-B289E999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483" y="1792519"/>
            <a:ext cx="3734150" cy="1885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E49F67-D929-991A-D132-38160CE8F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489" y="1751846"/>
            <a:ext cx="3910883" cy="18962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6F763-A586-8B5F-7453-611AC337FC2E}"/>
              </a:ext>
            </a:extLst>
          </p:cNvPr>
          <p:cNvSpPr txBox="1"/>
          <p:nvPr/>
        </p:nvSpPr>
        <p:spPr>
          <a:xfrm>
            <a:off x="70292" y="3808896"/>
            <a:ext cx="6745987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accent6"/>
                </a:solidFill>
                <a:ea typeface="+mj-ea"/>
                <a:cs typeface="+mj-cs"/>
              </a:defRPr>
            </a:lvl1pPr>
          </a:lstStyle>
          <a:p>
            <a:r>
              <a:rPr lang="en-IN" dirty="0"/>
              <a:t>XGBoost Classifier(Grid Search and Cappa Cohen’s)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C6B7D2-B684-1A64-F035-43FBF5319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30" y="4362455"/>
            <a:ext cx="3417826" cy="22205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3BC013-3438-4C37-6B11-EBC3DE8A7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408" y="4385241"/>
            <a:ext cx="3734150" cy="22606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3340F7-8064-EE92-2EDA-3160A41BEE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4489" y="4357059"/>
            <a:ext cx="3853185" cy="241043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F9A7E7-411E-7F59-E256-A412002550A7}"/>
              </a:ext>
            </a:extLst>
          </p:cNvPr>
          <p:cNvSpPr/>
          <p:nvPr/>
        </p:nvSpPr>
        <p:spPr>
          <a:xfrm>
            <a:off x="70292" y="1727236"/>
            <a:ext cx="3781435" cy="1934546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E3DFCF-0FEE-363E-B20C-D0C30889F2B7}"/>
              </a:ext>
            </a:extLst>
          </p:cNvPr>
          <p:cNvSpPr/>
          <p:nvPr/>
        </p:nvSpPr>
        <p:spPr>
          <a:xfrm>
            <a:off x="3992198" y="1770211"/>
            <a:ext cx="3781435" cy="1934545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5007CB-D3A7-6763-C017-D1C1B6D65970}"/>
              </a:ext>
            </a:extLst>
          </p:cNvPr>
          <p:cNvSpPr/>
          <p:nvPr/>
        </p:nvSpPr>
        <p:spPr>
          <a:xfrm>
            <a:off x="89771" y="4365598"/>
            <a:ext cx="3439185" cy="2217447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D07B07-0306-FCBE-E820-52B38DF03A87}"/>
              </a:ext>
            </a:extLst>
          </p:cNvPr>
          <p:cNvSpPr/>
          <p:nvPr/>
        </p:nvSpPr>
        <p:spPr>
          <a:xfrm>
            <a:off x="3883794" y="4357059"/>
            <a:ext cx="3734150" cy="2260622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2E6416-9DA5-23B3-AA0A-20A992CA6DEE}"/>
              </a:ext>
            </a:extLst>
          </p:cNvPr>
          <p:cNvSpPr/>
          <p:nvPr/>
        </p:nvSpPr>
        <p:spPr>
          <a:xfrm>
            <a:off x="8025006" y="1727236"/>
            <a:ext cx="3910366" cy="1909613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EF4B40-BD85-2FE4-CCC0-AA054741353E}"/>
              </a:ext>
            </a:extLst>
          </p:cNvPr>
          <p:cNvSpPr/>
          <p:nvPr/>
        </p:nvSpPr>
        <p:spPr>
          <a:xfrm>
            <a:off x="7984396" y="4357059"/>
            <a:ext cx="3910883" cy="2410435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60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FAB3F-81CA-6926-8F28-AA744D60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-10125"/>
            <a:ext cx="10515600" cy="1115434"/>
          </a:xfrm>
        </p:spPr>
        <p:txBody>
          <a:bodyPr/>
          <a:lstStyle/>
          <a:p>
            <a:r>
              <a:rPr lang="en-IN" dirty="0"/>
              <a:t>Handling Class Imbalance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3E439-4041-9EBD-93F1-455536FDE21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39DC8-DCE2-256F-8077-94A391D3D0B7}"/>
              </a:ext>
            </a:extLst>
          </p:cNvPr>
          <p:cNvSpPr txBox="1"/>
          <p:nvPr/>
        </p:nvSpPr>
        <p:spPr>
          <a:xfrm>
            <a:off x="-256119" y="1238211"/>
            <a:ext cx="419946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>
                <a:solidFill>
                  <a:schemeClr val="accent6"/>
                </a:solidFill>
                <a:ea typeface="+mj-ea"/>
                <a:cs typeface="+mj-cs"/>
              </a:rPr>
              <a:t>Logistic</a:t>
            </a:r>
            <a:r>
              <a:rPr lang="en-IN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2000" dirty="0">
                <a:solidFill>
                  <a:schemeClr val="accent6"/>
                </a:solidFill>
                <a:ea typeface="+mj-ea"/>
                <a:cs typeface="+mj-cs"/>
              </a:rPr>
              <a:t>Regression</a:t>
            </a:r>
            <a:r>
              <a:rPr lang="en-IN" sz="16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2000" dirty="0">
                <a:solidFill>
                  <a:schemeClr val="accent6"/>
                </a:solidFill>
                <a:ea typeface="+mj-ea"/>
                <a:cs typeface="+mj-cs"/>
              </a:rPr>
              <a:t>(SMOTE)</a:t>
            </a:r>
            <a:endParaRPr lang="en-IN" sz="16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23011-F728-09FB-8DEC-BA239209DB0B}"/>
              </a:ext>
            </a:extLst>
          </p:cNvPr>
          <p:cNvSpPr txBox="1"/>
          <p:nvPr/>
        </p:nvSpPr>
        <p:spPr>
          <a:xfrm>
            <a:off x="4221066" y="1088322"/>
            <a:ext cx="373901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>
                <a:solidFill>
                  <a:schemeClr val="accent6"/>
                </a:solidFill>
                <a:ea typeface="+mj-ea"/>
                <a:cs typeface="+mj-cs"/>
              </a:rPr>
              <a:t>Random Forest (weights_balance and threshold)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A2459-D9D0-3794-6E46-CE2A1AE4B6E9}"/>
              </a:ext>
            </a:extLst>
          </p:cNvPr>
          <p:cNvSpPr txBox="1"/>
          <p:nvPr/>
        </p:nvSpPr>
        <p:spPr>
          <a:xfrm>
            <a:off x="8603254" y="1228530"/>
            <a:ext cx="346199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>
                <a:solidFill>
                  <a:schemeClr val="accent6"/>
                </a:solidFill>
                <a:ea typeface="+mj-ea"/>
                <a:cs typeface="+mj-cs"/>
              </a:rPr>
              <a:t>XGBoost (scale_pos_weights)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7331C6-F29E-C78A-424C-420253FCE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9" y="2209930"/>
            <a:ext cx="3840396" cy="1466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02E05A-2E6E-D469-37A6-63AB6E03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" y="4527798"/>
            <a:ext cx="3750005" cy="17126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F108EA-2335-1938-10D8-5555E54BD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592" y="2209931"/>
            <a:ext cx="3559969" cy="14678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D0C4D5-8078-9086-4EDB-A38462A55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542" y="4505239"/>
            <a:ext cx="3975870" cy="1725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486B69-C029-0D3E-5447-1F2ECB13F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066" y="2198645"/>
            <a:ext cx="3461991" cy="1478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0DAD5C-463D-2C48-DDEA-874EA59FC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131" y="4492179"/>
            <a:ext cx="3611869" cy="173880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26AC01-01F0-AA96-E805-2FFB622D07D2}"/>
              </a:ext>
            </a:extLst>
          </p:cNvPr>
          <p:cNvCxnSpPr/>
          <p:nvPr/>
        </p:nvCxnSpPr>
        <p:spPr>
          <a:xfrm>
            <a:off x="4020603" y="1105309"/>
            <a:ext cx="0" cy="55377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387536-B91E-384F-34A4-1E081D6DCD76}"/>
              </a:ext>
            </a:extLst>
          </p:cNvPr>
          <p:cNvCxnSpPr/>
          <p:nvPr/>
        </p:nvCxnSpPr>
        <p:spPr>
          <a:xfrm>
            <a:off x="8259230" y="1072399"/>
            <a:ext cx="0" cy="55377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FF2569F-69F9-3706-C42F-C9EC80C5F0E0}"/>
              </a:ext>
            </a:extLst>
          </p:cNvPr>
          <p:cNvSpPr/>
          <p:nvPr/>
        </p:nvSpPr>
        <p:spPr>
          <a:xfrm>
            <a:off x="70293" y="2195062"/>
            <a:ext cx="3797958" cy="1466720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044FDF-F8C8-AA7C-9010-A9DCFA43E60A}"/>
              </a:ext>
            </a:extLst>
          </p:cNvPr>
          <p:cNvSpPr/>
          <p:nvPr/>
        </p:nvSpPr>
        <p:spPr>
          <a:xfrm>
            <a:off x="4283755" y="2195062"/>
            <a:ext cx="3559970" cy="1481587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6B3310-3C12-3149-24BD-C717BF41D593}"/>
              </a:ext>
            </a:extLst>
          </p:cNvPr>
          <p:cNvSpPr/>
          <p:nvPr/>
        </p:nvSpPr>
        <p:spPr>
          <a:xfrm>
            <a:off x="8492066" y="2209930"/>
            <a:ext cx="3461987" cy="1466719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3CEC82-9EA9-8C5D-7708-B3D6A791BBD7}"/>
              </a:ext>
            </a:extLst>
          </p:cNvPr>
          <p:cNvSpPr/>
          <p:nvPr/>
        </p:nvSpPr>
        <p:spPr>
          <a:xfrm>
            <a:off x="4153373" y="4514738"/>
            <a:ext cx="3975865" cy="1725741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ACB2C9-6DA4-13AB-B6B8-76A0F61136DF}"/>
              </a:ext>
            </a:extLst>
          </p:cNvPr>
          <p:cNvSpPr/>
          <p:nvPr/>
        </p:nvSpPr>
        <p:spPr>
          <a:xfrm>
            <a:off x="86728" y="4527798"/>
            <a:ext cx="3753946" cy="1725741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109767-3315-0275-AF21-E19751795DFB}"/>
              </a:ext>
            </a:extLst>
          </p:cNvPr>
          <p:cNvSpPr/>
          <p:nvPr/>
        </p:nvSpPr>
        <p:spPr>
          <a:xfrm>
            <a:off x="8517908" y="4492179"/>
            <a:ext cx="3611870" cy="1725741"/>
          </a:xfrm>
          <a:prstGeom prst="rect">
            <a:avLst/>
          </a:prstGeom>
          <a:noFill/>
          <a:ln w="19050">
            <a:solidFill>
              <a:srgbClr val="4467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0346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AD51DF-C727-4608-B606-5D6C957D4C4D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511997D-2559-4D54-8469-327570B1872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483</Words>
  <Application>Microsoft Office PowerPoint</Application>
  <PresentationFormat>Widescreen</PresentationFormat>
  <Paragraphs>97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等线</vt:lpstr>
      <vt:lpstr>Abadi</vt:lpstr>
      <vt:lpstr>Arial</vt:lpstr>
      <vt:lpstr>Calibri</vt:lpstr>
      <vt:lpstr>Inter</vt:lpstr>
      <vt:lpstr>Posterama</vt:lpstr>
      <vt:lpstr>Posterama Text Black</vt:lpstr>
      <vt:lpstr>Posterama Text SemiBold</vt:lpstr>
      <vt:lpstr>Times New Roman</vt:lpstr>
      <vt:lpstr>Wingdings</vt:lpstr>
      <vt:lpstr>Custom</vt:lpstr>
      <vt:lpstr>People-Pulse Analytics Firm</vt:lpstr>
      <vt:lpstr>Company Overview</vt:lpstr>
      <vt:lpstr>PowerPoint Presentation</vt:lpstr>
      <vt:lpstr>Dataset Overview</vt:lpstr>
      <vt:lpstr> Employee_Attrition_Dashboard | Tableau Public </vt:lpstr>
      <vt:lpstr>Feature Selection</vt:lpstr>
      <vt:lpstr>Hyperparameter Tuning and Model Evaluation </vt:lpstr>
      <vt:lpstr>Hyperparameter Tuning and Model Evaluation</vt:lpstr>
      <vt:lpstr>Handling Class Imbalance</vt:lpstr>
      <vt:lpstr>Cross Validation Evaluation Metrics After SMOTE </vt:lpstr>
      <vt:lpstr>Challenges and Learnings</vt:lpstr>
      <vt:lpstr>Recommendations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3</cp:revision>
  <dcterms:created xsi:type="dcterms:W3CDTF">2023-09-14T06:03:51Z</dcterms:created>
  <dcterms:modified xsi:type="dcterms:W3CDTF">2024-10-03T15:58:24Z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